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39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800" autoAdjust="0"/>
  </p:normalViewPr>
  <p:slideViewPr>
    <p:cSldViewPr snapToGrid="0">
      <p:cViewPr varScale="1">
        <p:scale>
          <a:sx n="58" d="100"/>
          <a:sy n="58" d="100"/>
        </p:scale>
        <p:origin x="14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A44FEF-B48C-42B6-B4E8-6BAA31C4E5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195021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A44FEF-B48C-42B6-B4E8-6BAA31C4E5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98478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A44FEF-B48C-42B6-B4E8-6BAA31C4E5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242649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A44FEF-B48C-42B6-B4E8-6BAA31C4E5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16170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A44FEF-B48C-42B6-B4E8-6BAA31C4E5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20951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A44FEF-B48C-42B6-B4E8-6BAA31C4E56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251899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A44FEF-B48C-42B6-B4E8-6BAA31C4E562}"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279274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A44FEF-B48C-42B6-B4E8-6BAA31C4E562}"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156286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44FEF-B48C-42B6-B4E8-6BAA31C4E562}"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1067065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44FEF-B48C-42B6-B4E8-6BAA31C4E56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157139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44FEF-B48C-42B6-B4E8-6BAA31C4E56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0237-05D0-4C25-A5B8-7F2B86025F3B}" type="slidenum">
              <a:rPr lang="en-US" smtClean="0"/>
              <a:t>‹#›</a:t>
            </a:fld>
            <a:endParaRPr lang="en-US"/>
          </a:p>
        </p:txBody>
      </p:sp>
    </p:spTree>
    <p:extLst>
      <p:ext uri="{BB962C8B-B14F-4D97-AF65-F5344CB8AC3E}">
        <p14:creationId xmlns:p14="http://schemas.microsoft.com/office/powerpoint/2010/main" val="334818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44FEF-B48C-42B6-B4E8-6BAA31C4E562}" type="datetimeFigureOut">
              <a:rPr lang="en-US" smtClean="0"/>
              <a:t>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20237-05D0-4C25-A5B8-7F2B86025F3B}" type="slidenum">
              <a:rPr lang="en-US" smtClean="0"/>
              <a:t>‹#›</a:t>
            </a:fld>
            <a:endParaRPr lang="en-US"/>
          </a:p>
        </p:txBody>
      </p:sp>
    </p:spTree>
    <p:extLst>
      <p:ext uri="{BB962C8B-B14F-4D97-AF65-F5344CB8AC3E}">
        <p14:creationId xmlns:p14="http://schemas.microsoft.com/office/powerpoint/2010/main" val="51261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715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561594" y="-76200"/>
            <a:ext cx="45258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Ink Free" panose="03080402000500000000" pitchFamily="66" charset="0"/>
                <a:ea typeface="Calibri" panose="020F0502020204030204" pitchFamily="34" charset="0"/>
                <a:cs typeface="Times New Roman" panose="02020603050405020304" pitchFamily="18" charset="0"/>
              </a:rPr>
              <a:t>KINDERGARTEN UPDATE	February 3rd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5" name="Straight Connector 4"/>
          <p:cNvCxnSpPr/>
          <p:nvPr/>
        </p:nvCxnSpPr>
        <p:spPr>
          <a:xfrm flipV="1">
            <a:off x="1251988" y="862844"/>
            <a:ext cx="2685415" cy="3810"/>
          </a:xfrm>
          <a:prstGeom prst="line">
            <a:avLst/>
          </a:prstGeom>
          <a:ln w="98425" cmpd="thickThin">
            <a:solidFill>
              <a:srgbClr val="F7398A"/>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759789" y="840218"/>
            <a:ext cx="4214988" cy="2044919"/>
          </a:xfrm>
          <a:prstGeom prst="rect">
            <a:avLst/>
          </a:prstGeom>
          <a:solidFill>
            <a:srgbClr val="F7398A"/>
          </a:solidFill>
        </p:spPr>
        <p:txBody>
          <a:bodyPr wrap="square">
            <a:spAutoFit/>
          </a:bodyPr>
          <a:lstStyle/>
          <a:p>
            <a:pPr marR="228600">
              <a:lnSpc>
                <a:spcPct val="115000"/>
              </a:lnSpc>
              <a:spcBef>
                <a:spcPts val="0"/>
              </a:spcBef>
              <a:spcAft>
                <a:spcPts val="0"/>
              </a:spcAft>
            </a:pPr>
            <a:r>
              <a:rPr lang="en-US" sz="2000" b="1" i="1" cap="all"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This Month:</a:t>
            </a:r>
          </a:p>
          <a:p>
            <a:pPr marR="228600">
              <a:lnSpc>
                <a:spcPct val="115000"/>
              </a:lnSpc>
              <a:spcBef>
                <a:spcPts val="0"/>
              </a:spcBef>
              <a:spcAft>
                <a:spcPts val="0"/>
              </a:spcAft>
            </a:pPr>
            <a:r>
              <a:rPr lang="en-US" sz="2000" b="1" u="sng" cap="all"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MATH</a:t>
            </a:r>
            <a:endParaRPr lang="en-US" sz="2000" b="1" cap="all" dirty="0">
              <a:solidFill>
                <a:srgbClr val="FFFFFF"/>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0"/>
              </a:spcBef>
              <a:spcAft>
                <a:spcPts val="0"/>
              </a:spcAft>
              <a:buFont typeface="Wingdings" panose="05000000000000000000" pitchFamily="2" charset="2"/>
              <a:buChar char="F"/>
            </a:pPr>
            <a:r>
              <a:rPr lang="en-US" sz="1200"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Subtracting up to </a:t>
            </a:r>
            <a:r>
              <a:rPr lang="en-US" sz="1200"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10; differentiating between + and - </a:t>
            </a:r>
            <a:endParaRPr lang="en-US" sz="1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endParaRPr>
          </a:p>
          <a:p>
            <a:pPr marR="228600">
              <a:lnSpc>
                <a:spcPct val="115000"/>
              </a:lnSpc>
              <a:spcBef>
                <a:spcPts val="0"/>
              </a:spcBef>
              <a:spcAft>
                <a:spcPts val="0"/>
              </a:spcAft>
            </a:pPr>
            <a:r>
              <a:rPr lang="en-US" sz="2000" b="1" u="sng" cap="all"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LANGUAGE ARTS</a:t>
            </a:r>
            <a:r>
              <a:rPr lang="en-US" sz="2000" b="1" cap="all"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r>
              <a:rPr lang="en-US" sz="2400" b="1" cap="all"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p>
          <a:p>
            <a:pPr marL="171450" indent="-171450">
              <a:lnSpc>
                <a:spcPct val="115000"/>
              </a:lnSpc>
              <a:spcBef>
                <a:spcPts val="0"/>
              </a:spcBef>
              <a:spcAft>
                <a:spcPts val="0"/>
              </a:spcAft>
              <a:buFont typeface="Wingdings" panose="05000000000000000000" pitchFamily="2" charset="2"/>
              <a:buChar char="&amp;"/>
            </a:pPr>
            <a:r>
              <a:rPr lang="en-US" sz="1200"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Reader’s </a:t>
            </a:r>
            <a:r>
              <a:rPr lang="en-US" sz="1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Workshop: </a:t>
            </a:r>
            <a:r>
              <a:rPr lang="en-US" sz="1200"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Bigger Books, Bigger Muscles</a:t>
            </a:r>
            <a:endParaRPr lang="en-US" sz="1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0"/>
              </a:spcAft>
            </a:pPr>
            <a:r>
              <a:rPr lang="en-US" sz="1200" dirty="0">
                <a:solidFill>
                  <a:srgbClr val="FFFFFF"/>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2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Writer’s Workshop: </a:t>
            </a:r>
            <a:r>
              <a:rPr lang="en-US" sz="1200" i="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How-To Books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1200" dirty="0">
                <a:solidFill>
                  <a:srgbClr val="FFFFFF"/>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2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Phonics: </a:t>
            </a:r>
            <a:r>
              <a:rPr lang="en-US" sz="1200" i="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Word Families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29128662"/>
              </p:ext>
            </p:extLst>
          </p:nvPr>
        </p:nvGraphicFramePr>
        <p:xfrm>
          <a:off x="57150" y="932491"/>
          <a:ext cx="4636105" cy="5852160"/>
        </p:xfrm>
        <a:graphic>
          <a:graphicData uri="http://schemas.openxmlformats.org/drawingml/2006/table">
            <a:tbl>
              <a:tblPr>
                <a:tableStyleId>{5C22544A-7EE6-4342-B048-85BDC9FD1C3A}</a:tableStyleId>
              </a:tblPr>
              <a:tblGrid>
                <a:gridCol w="4636105">
                  <a:extLst>
                    <a:ext uri="{9D8B030D-6E8A-4147-A177-3AD203B41FA5}">
                      <a16:colId xmlns:a16="http://schemas.microsoft.com/office/drawing/2014/main" val="3560471141"/>
                    </a:ext>
                  </a:extLst>
                </a:gridCol>
              </a:tblGrid>
              <a:tr h="4827949">
                <a:tc>
                  <a:txBody>
                    <a:bodyPr/>
                    <a:lstStyle/>
                    <a:p>
                      <a:pPr marL="0" marR="0" algn="l">
                        <a:lnSpc>
                          <a:spcPct val="100000"/>
                        </a:lnSpc>
                        <a:spcBef>
                          <a:spcPts val="0"/>
                        </a:spcBef>
                        <a:spcAft>
                          <a:spcPts val="0"/>
                        </a:spcAft>
                      </a:pPr>
                      <a:r>
                        <a:rPr lang="en-US" sz="1200" dirty="0" smtClean="0">
                          <a:effectLst/>
                        </a:rPr>
                        <a:t>Hello Families!</a:t>
                      </a:r>
                    </a:p>
                    <a:p>
                      <a:pPr marL="0" marR="0" algn="l">
                        <a:lnSpc>
                          <a:spcPct val="100000"/>
                        </a:lnSpc>
                        <a:spcBef>
                          <a:spcPts val="0"/>
                        </a:spcBef>
                        <a:spcAft>
                          <a:spcPts val="0"/>
                        </a:spcAft>
                      </a:pPr>
                      <a:r>
                        <a:rPr lang="en-US" sz="1200" baseline="0" dirty="0" smtClean="0">
                          <a:effectLst/>
                        </a:rPr>
                        <a:t>    Since returning from the holiday break, our class has made leaps and bounds in the areas of mathematics and language arts.  The students have completed the addition unit in mathematics, and are moving into subtraction.  This week’s homework packet includes addition flashcards that your child must practice once a day in order to master fluency (able to provide the answer within a few seconds).</a:t>
                      </a:r>
                    </a:p>
                    <a:p>
                      <a:pPr marL="0" marR="0" algn="l">
                        <a:lnSpc>
                          <a:spcPct val="100000"/>
                        </a:lnSpc>
                        <a:spcBef>
                          <a:spcPts val="0"/>
                        </a:spcBef>
                        <a:spcAft>
                          <a:spcPts val="0"/>
                        </a:spcAft>
                      </a:pPr>
                      <a:r>
                        <a:rPr lang="en-US" sz="1200" baseline="0" dirty="0" smtClean="0">
                          <a:effectLst/>
                        </a:rPr>
                        <a:t>    In the area of writing, the students have been writing 3-page narrative stories about their own experiences (e.g. vacations, celebrations, holidays, etc.).  We are practicing sentence formation, and adding detail to our stories (e.g. who, what, when, and where).</a:t>
                      </a:r>
                    </a:p>
                    <a:p>
                      <a:pPr marL="0" marR="0" algn="l">
                        <a:lnSpc>
                          <a:spcPct val="100000"/>
                        </a:lnSpc>
                        <a:spcBef>
                          <a:spcPts val="0"/>
                        </a:spcBef>
                        <a:spcAft>
                          <a:spcPts val="0"/>
                        </a:spcAft>
                      </a:pPr>
                      <a:r>
                        <a:rPr lang="en-US" sz="1200" baseline="0" dirty="0" smtClean="0">
                          <a:effectLst/>
                        </a:rPr>
                        <a:t>    Our reading is really coming along, and I highly encourage you to read with your child every night.  This is a perfect opportunity for your child to choose books of interest at their level to read with you, and for you to model reading a book fluently to them.  Ask them about how they partner read at school, and have them teach you how to do it!</a:t>
                      </a:r>
                    </a:p>
                    <a:p>
                      <a:pPr marL="0" marR="0" algn="l">
                        <a:lnSpc>
                          <a:spcPct val="100000"/>
                        </a:lnSpc>
                        <a:spcBef>
                          <a:spcPts val="0"/>
                        </a:spcBef>
                        <a:spcAft>
                          <a:spcPts val="0"/>
                        </a:spcAft>
                      </a:pPr>
                      <a:r>
                        <a:rPr lang="en-US" sz="1200" baseline="0" dirty="0" smtClean="0">
                          <a:effectLst/>
                        </a:rPr>
                        <a:t>    We have completed learning all 52 letters in the alphabet (lower and uppercase), and we continue to practice their sounds and formation.  Please use the letter formation guidelines that were previously provided; please notify me if you don’t have them (they should be kept in your child’s folder).  We are building 3-letter CVC words (e.g. cat, fog, hut, sit, leg), and part of their homework will concentrate on this skill.</a:t>
                      </a:r>
                    </a:p>
                    <a:p>
                      <a:pPr marL="0" marR="0" algn="l">
                        <a:lnSpc>
                          <a:spcPct val="100000"/>
                        </a:lnSpc>
                        <a:spcBef>
                          <a:spcPts val="0"/>
                        </a:spcBef>
                        <a:spcAft>
                          <a:spcPts val="0"/>
                        </a:spcAft>
                      </a:pPr>
                      <a:r>
                        <a:rPr lang="en-US" sz="1200" baseline="0" dirty="0" smtClean="0">
                          <a:effectLst/>
                        </a:rPr>
                        <a:t>    During the month of January, we learned about appreciating differences in one another, having patience, and being accepting of others.  We learned about Dr. Martin Luther King Jr. and his legacy, fairness, and treating everyone with respect.  Looking ahead to the month of February, we will focus on friendship and empathy.  A class list for Valentines was sent home last week, and we will be having a card exchange on Friday, February 14</a:t>
                      </a:r>
                      <a:r>
                        <a:rPr lang="en-US" sz="1200" baseline="30000" dirty="0" smtClean="0">
                          <a:effectLst/>
                        </a:rPr>
                        <a:t>th</a:t>
                      </a:r>
                      <a:r>
                        <a:rPr lang="en-US" sz="1200" baseline="0" dirty="0" smtClean="0">
                          <a:effectLst/>
                        </a:rPr>
                        <a:t>.  </a:t>
                      </a:r>
                    </a:p>
                    <a:p>
                      <a:pPr marL="0" marR="0" algn="l">
                        <a:lnSpc>
                          <a:spcPct val="100000"/>
                        </a:lnSpc>
                        <a:spcBef>
                          <a:spcPts val="0"/>
                        </a:spcBef>
                        <a:spcAft>
                          <a:spcPts val="0"/>
                        </a:spcAft>
                      </a:pPr>
                      <a:r>
                        <a:rPr lang="en-US" sz="1200" baseline="0" dirty="0" smtClean="0">
                          <a:effectLst/>
                        </a:rPr>
                        <a:t>    </a:t>
                      </a:r>
                      <a:r>
                        <a:rPr lang="en-US" sz="1200" b="1" baseline="0" dirty="0" smtClean="0">
                          <a:effectLst/>
                        </a:rPr>
                        <a:t>The most exciting news from our classroom this month is welcoming back Mrs. </a:t>
                      </a:r>
                      <a:r>
                        <a:rPr lang="en-US" sz="1200" b="1" baseline="0" dirty="0" err="1" smtClean="0">
                          <a:effectLst/>
                        </a:rPr>
                        <a:t>Donaghy</a:t>
                      </a:r>
                      <a:r>
                        <a:rPr lang="en-US" sz="1200" b="1" baseline="0" dirty="0" smtClean="0">
                          <a:effectLst/>
                        </a:rPr>
                        <a:t> on Friday, February 7</a:t>
                      </a:r>
                      <a:r>
                        <a:rPr lang="en-US" sz="1200" b="1" baseline="30000" dirty="0" smtClean="0">
                          <a:effectLst/>
                        </a:rPr>
                        <a:t>th</a:t>
                      </a:r>
                      <a:r>
                        <a:rPr lang="en-US" sz="1200" b="1" baseline="0" dirty="0" smtClean="0">
                          <a:effectLst/>
                        </a:rPr>
                        <a:t>!</a:t>
                      </a:r>
                    </a:p>
                    <a:p>
                      <a:pPr marL="0" marR="0" algn="l">
                        <a:lnSpc>
                          <a:spcPct val="100000"/>
                        </a:lnSpc>
                        <a:spcBef>
                          <a:spcPts val="0"/>
                        </a:spcBef>
                        <a:spcAft>
                          <a:spcPts val="0"/>
                        </a:spcAft>
                      </a:pPr>
                      <a:endParaRPr lang="en-US" sz="1200" baseline="0" dirty="0" smtClean="0">
                        <a:effectLst/>
                      </a:endParaRPr>
                    </a:p>
                  </a:txBody>
                  <a:tcPr marL="114300" marR="114300" marT="0" marB="0"/>
                </a:tc>
                <a:extLst>
                  <a:ext uri="{0D108BD9-81ED-4DB2-BD59-A6C34878D82A}">
                    <a16:rowId xmlns:a16="http://schemas.microsoft.com/office/drawing/2014/main" val="138863639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57060831"/>
              </p:ext>
            </p:extLst>
          </p:nvPr>
        </p:nvGraphicFramePr>
        <p:xfrm>
          <a:off x="4751591" y="4358058"/>
          <a:ext cx="4249366" cy="2254463"/>
        </p:xfrm>
        <a:graphic>
          <a:graphicData uri="http://schemas.openxmlformats.org/drawingml/2006/table">
            <a:tbl>
              <a:tblPr>
                <a:tableStyleId>{5C22544A-7EE6-4342-B048-85BDC9FD1C3A}</a:tableStyleId>
              </a:tblPr>
              <a:tblGrid>
                <a:gridCol w="4249366">
                  <a:extLst>
                    <a:ext uri="{9D8B030D-6E8A-4147-A177-3AD203B41FA5}">
                      <a16:colId xmlns:a16="http://schemas.microsoft.com/office/drawing/2014/main" val="3258637063"/>
                    </a:ext>
                  </a:extLst>
                </a:gridCol>
              </a:tblGrid>
              <a:tr h="2254463">
                <a:tc>
                  <a:txBody>
                    <a:bodyPr/>
                    <a:lstStyle/>
                    <a:p>
                      <a:pPr marL="0" marR="0" algn="l">
                        <a:lnSpc>
                          <a:spcPct val="107000"/>
                        </a:lnSpc>
                        <a:spcBef>
                          <a:spcPts val="0"/>
                        </a:spcBef>
                        <a:spcAft>
                          <a:spcPts val="0"/>
                        </a:spcAft>
                      </a:pPr>
                      <a:r>
                        <a:rPr lang="en-US" sz="1200" b="1" dirty="0" smtClean="0">
                          <a:effectLst/>
                        </a:rPr>
                        <a:t>Reminders:</a:t>
                      </a:r>
                    </a:p>
                    <a:p>
                      <a:pPr marL="182880" marR="0" lvl="0" indent="-182880" algn="l">
                        <a:lnSpc>
                          <a:spcPct val="100000"/>
                        </a:lnSpc>
                        <a:spcBef>
                          <a:spcPts val="0"/>
                        </a:spcBef>
                        <a:spcAft>
                          <a:spcPts val="0"/>
                        </a:spcAft>
                        <a:buFont typeface="Symbol" panose="05050102010706020507" pitchFamily="18" charset="2"/>
                        <a:buChar char=""/>
                      </a:pPr>
                      <a:r>
                        <a:rPr lang="en-US" sz="1100" baseline="0" dirty="0" smtClean="0">
                          <a:effectLst/>
                        </a:rPr>
                        <a:t>Please refer to the Class Calendar for important dates/events:</a:t>
                      </a:r>
                    </a:p>
                    <a:p>
                      <a:pPr marL="640080" marR="0" lvl="1" indent="-18288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100" baseline="0" dirty="0" smtClean="0">
                          <a:effectLst/>
                        </a:rPr>
                        <a:t>Valentines for Veterans: Wed. 2/5 3:15 </a:t>
                      </a:r>
                    </a:p>
                    <a:p>
                      <a:pPr marL="640080" marR="0" lvl="1" indent="-182880" algn="l">
                        <a:lnSpc>
                          <a:spcPct val="100000"/>
                        </a:lnSpc>
                        <a:spcBef>
                          <a:spcPts val="0"/>
                        </a:spcBef>
                        <a:spcAft>
                          <a:spcPts val="0"/>
                        </a:spcAft>
                        <a:buFont typeface="Symbol" panose="05050102010706020507" pitchFamily="18" charset="2"/>
                        <a:buChar char=""/>
                      </a:pPr>
                      <a:r>
                        <a:rPr lang="en-US" sz="1100" baseline="0" dirty="0" smtClean="0">
                          <a:effectLst/>
                        </a:rPr>
                        <a:t>Pizza Lunch: 2/7</a:t>
                      </a:r>
                    </a:p>
                    <a:p>
                      <a:pPr marL="640080" marR="0" lvl="1" indent="-182880" algn="l">
                        <a:lnSpc>
                          <a:spcPct val="100000"/>
                        </a:lnSpc>
                        <a:spcBef>
                          <a:spcPts val="0"/>
                        </a:spcBef>
                        <a:spcAft>
                          <a:spcPts val="0"/>
                        </a:spcAft>
                        <a:buFont typeface="Symbol" panose="05050102010706020507" pitchFamily="18" charset="2"/>
                        <a:buChar char=""/>
                      </a:pPr>
                      <a:r>
                        <a:rPr lang="en-US" sz="1100" baseline="0" dirty="0" err="1" smtClean="0">
                          <a:effectLst/>
                        </a:rPr>
                        <a:t>Sandyston-Walpack</a:t>
                      </a:r>
                      <a:r>
                        <a:rPr lang="en-US" sz="1100" baseline="0" dirty="0" smtClean="0">
                          <a:effectLst/>
                        </a:rPr>
                        <a:t> Shout Outs (form found </a:t>
                      </a:r>
                      <a:r>
                        <a:rPr lang="en-US" sz="1100" baseline="0" dirty="0" smtClean="0">
                          <a:effectLst/>
                        </a:rPr>
                        <a:t>in weekly </a:t>
                      </a:r>
                      <a:r>
                        <a:rPr lang="en-US" sz="1100" baseline="0" dirty="0" smtClean="0">
                          <a:effectLst/>
                        </a:rPr>
                        <a:t>school newsletter)</a:t>
                      </a:r>
                    </a:p>
                    <a:p>
                      <a:pPr marL="640080" marR="0" lvl="1" indent="-182880" algn="l">
                        <a:lnSpc>
                          <a:spcPct val="100000"/>
                        </a:lnSpc>
                        <a:spcBef>
                          <a:spcPts val="0"/>
                        </a:spcBef>
                        <a:spcAft>
                          <a:spcPts val="0"/>
                        </a:spcAft>
                        <a:buFont typeface="Symbol" panose="05050102010706020507" pitchFamily="18" charset="2"/>
                        <a:buChar char=""/>
                      </a:pPr>
                      <a:r>
                        <a:rPr lang="en-US" sz="1100" baseline="0" dirty="0" smtClean="0">
                          <a:effectLst/>
                        </a:rPr>
                        <a:t>SWPTO Family Bingo </a:t>
                      </a:r>
                      <a:r>
                        <a:rPr lang="en-US" sz="1100" baseline="0" dirty="0" smtClean="0">
                          <a:effectLst/>
                        </a:rPr>
                        <a:t>Night: Fri. 2/7 6:30 </a:t>
                      </a:r>
                    </a:p>
                    <a:p>
                      <a:pPr marL="640080" marR="0" lvl="1" indent="-18288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100" baseline="0" dirty="0" smtClean="0">
                          <a:effectLst/>
                        </a:rPr>
                        <a:t>Family Math Night: Wed. 2/12</a:t>
                      </a:r>
                    </a:p>
                    <a:p>
                      <a:pPr marL="640080" marR="0" lvl="1" indent="-182880" algn="l">
                        <a:lnSpc>
                          <a:spcPct val="100000"/>
                        </a:lnSpc>
                        <a:spcBef>
                          <a:spcPts val="0"/>
                        </a:spcBef>
                        <a:spcAft>
                          <a:spcPts val="0"/>
                        </a:spcAft>
                        <a:buFont typeface="Symbol" panose="05050102010706020507" pitchFamily="18" charset="2"/>
                        <a:buChar char=""/>
                      </a:pPr>
                      <a:r>
                        <a:rPr lang="en-US" sz="1100" baseline="0" dirty="0" smtClean="0">
                          <a:effectLst/>
                        </a:rPr>
                        <a:t>Valentine’s </a:t>
                      </a:r>
                      <a:r>
                        <a:rPr lang="en-US" sz="1100" baseline="0" dirty="0" smtClean="0">
                          <a:effectLst/>
                        </a:rPr>
                        <a:t>Day:  Fri. </a:t>
                      </a:r>
                      <a:r>
                        <a:rPr lang="en-US" sz="1100" baseline="0" dirty="0" smtClean="0">
                          <a:effectLst/>
                        </a:rPr>
                        <a:t>2/14 (card exchange)</a:t>
                      </a:r>
                      <a:endParaRPr lang="en-US" sz="1100" baseline="0" dirty="0" smtClean="0">
                        <a:effectLst/>
                      </a:endParaRPr>
                    </a:p>
                    <a:p>
                      <a:pPr marL="640080" marR="0" lvl="1" indent="-182880" algn="l">
                        <a:lnSpc>
                          <a:spcPct val="100000"/>
                        </a:lnSpc>
                        <a:spcBef>
                          <a:spcPts val="0"/>
                        </a:spcBef>
                        <a:spcAft>
                          <a:spcPts val="0"/>
                        </a:spcAft>
                        <a:buFont typeface="Symbol" panose="05050102010706020507" pitchFamily="18" charset="2"/>
                        <a:buChar char=""/>
                      </a:pPr>
                      <a:r>
                        <a:rPr lang="en-US" sz="1100" baseline="0" dirty="0" smtClean="0">
                          <a:effectLst/>
                        </a:rPr>
                        <a:t>Yearbook </a:t>
                      </a:r>
                      <a:r>
                        <a:rPr lang="en-US" sz="1100" baseline="0" dirty="0" smtClean="0">
                          <a:effectLst/>
                        </a:rPr>
                        <a:t>orders due 2/14 </a:t>
                      </a:r>
                    </a:p>
                    <a:p>
                      <a:pPr marL="640080" marR="0" lvl="1" indent="-182880" algn="l">
                        <a:lnSpc>
                          <a:spcPct val="100000"/>
                        </a:lnSpc>
                        <a:spcBef>
                          <a:spcPts val="0"/>
                        </a:spcBef>
                        <a:spcAft>
                          <a:spcPts val="0"/>
                        </a:spcAft>
                        <a:buFont typeface="Symbol" panose="05050102010706020507" pitchFamily="18" charset="2"/>
                        <a:buChar char=""/>
                      </a:pPr>
                      <a:r>
                        <a:rPr lang="en-US" sz="1100" baseline="0" dirty="0" smtClean="0">
                          <a:effectLst/>
                        </a:rPr>
                        <a:t>School Closed – 2/17 for President’s Day</a:t>
                      </a:r>
                    </a:p>
                    <a:p>
                      <a:pPr marL="640080" marR="0" lvl="1" indent="-182880" algn="l">
                        <a:lnSpc>
                          <a:spcPct val="100000"/>
                        </a:lnSpc>
                        <a:spcBef>
                          <a:spcPts val="0"/>
                        </a:spcBef>
                        <a:spcAft>
                          <a:spcPts val="0"/>
                        </a:spcAft>
                        <a:buFont typeface="Symbol" panose="05050102010706020507" pitchFamily="18" charset="2"/>
                        <a:buChar char=""/>
                      </a:pPr>
                      <a:r>
                        <a:rPr lang="en-US" sz="1100" baseline="0" dirty="0" smtClean="0">
                          <a:effectLst/>
                        </a:rPr>
                        <a:t>Pep Rally – Fri. 2/28</a:t>
                      </a:r>
                      <a:endParaRPr lang="en-US" sz="1100" dirty="0" smtClean="0">
                        <a:effectLst/>
                      </a:endParaRPr>
                    </a:p>
                  </a:txBody>
                  <a:tcPr marL="114300" marR="114300" marT="0" marB="0"/>
                </a:tc>
                <a:extLst>
                  <a:ext uri="{0D108BD9-81ED-4DB2-BD59-A6C34878D82A}">
                    <a16:rowId xmlns:a16="http://schemas.microsoft.com/office/drawing/2014/main" val="754232914"/>
                  </a:ext>
                </a:extLst>
              </a:tr>
            </a:tbl>
          </a:graphicData>
        </a:graphic>
      </p:graphicFrame>
      <p:sp>
        <p:nvSpPr>
          <p:cNvPr id="12" name="Rectangle 11"/>
          <p:cNvSpPr/>
          <p:nvPr/>
        </p:nvSpPr>
        <p:spPr>
          <a:xfrm>
            <a:off x="4751590" y="3093851"/>
            <a:ext cx="4227332" cy="1083374"/>
          </a:xfrm>
          <a:prstGeom prst="rect">
            <a:avLst/>
          </a:prstGeom>
          <a:solidFill>
            <a:srgbClr val="F7398A"/>
          </a:solidFill>
        </p:spPr>
        <p:txBody>
          <a:bodyPr wrap="square">
            <a:spAutoFit/>
          </a:bodyPr>
          <a:lstStyle/>
          <a:p>
            <a:pPr marR="228600">
              <a:lnSpc>
                <a:spcPct val="115000"/>
              </a:lnSpc>
              <a:spcBef>
                <a:spcPts val="0"/>
              </a:spcBef>
              <a:spcAft>
                <a:spcPts val="0"/>
              </a:spcAft>
            </a:pPr>
            <a:r>
              <a:rPr lang="en-US" sz="2000" b="1" u="sng" cap="all"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SOCIAL STUDIES &amp; Science</a:t>
            </a:r>
          </a:p>
          <a:p>
            <a:pPr marL="171450" marR="228600" indent="-171450">
              <a:lnSpc>
                <a:spcPct val="115000"/>
              </a:lnSpc>
              <a:spcBef>
                <a:spcPts val="0"/>
              </a:spcBef>
              <a:spcAft>
                <a:spcPts val="0"/>
              </a:spcAft>
              <a:buFont typeface="Wingdings" panose="05000000000000000000" pitchFamily="2" charset="2"/>
              <a:buChar char="¯"/>
            </a:pPr>
            <a:r>
              <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Character Education </a:t>
            </a:r>
            <a:r>
              <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focus: </a:t>
            </a:r>
            <a:r>
              <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Friendship</a:t>
            </a:r>
          </a:p>
          <a:p>
            <a:pPr marL="171450" marR="228600" indent="-171450">
              <a:lnSpc>
                <a:spcPct val="115000"/>
              </a:lnSpc>
              <a:spcBef>
                <a:spcPts val="0"/>
              </a:spcBef>
              <a:spcAft>
                <a:spcPts val="0"/>
              </a:spcAft>
              <a:buFont typeface="Wingdings" panose="05000000000000000000" pitchFamily="2" charset="2"/>
              <a:buChar char="¯"/>
            </a:pPr>
            <a:r>
              <a:rPr lang="en-US"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Community Helpers</a:t>
            </a:r>
            <a:endPar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R="228600">
              <a:lnSpc>
                <a:spcPct val="115000"/>
              </a:lnSpc>
              <a:spcBef>
                <a:spcPts val="0"/>
              </a:spcBef>
              <a:spcAft>
                <a:spcPts val="0"/>
              </a:spcAft>
            </a:pPr>
            <a:r>
              <a:rPr lang="en-US"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Winter / Animal Habitats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91008" y="42432"/>
            <a:ext cx="2323335" cy="1473506"/>
          </a:xfrm>
          <a:prstGeom prst="rect">
            <a:avLst/>
          </a:prstGeom>
        </p:spPr>
      </p:pic>
    </p:spTree>
    <p:extLst>
      <p:ext uri="{BB962C8B-B14F-4D97-AF65-F5344CB8AC3E}">
        <p14:creationId xmlns:p14="http://schemas.microsoft.com/office/powerpoint/2010/main" val="40733325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961</TotalTime>
  <Words>510</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Ink Free</vt:lpstr>
      <vt:lpstr>Symbol</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 Tavares</dc:creator>
  <cp:lastModifiedBy>Tiffany Tavares</cp:lastModifiedBy>
  <cp:revision>61</cp:revision>
  <cp:lastPrinted>2020-02-03T12:53:13Z</cp:lastPrinted>
  <dcterms:created xsi:type="dcterms:W3CDTF">2019-09-19T22:20:15Z</dcterms:created>
  <dcterms:modified xsi:type="dcterms:W3CDTF">2020-02-03T12:57:16Z</dcterms:modified>
</cp:coreProperties>
</file>